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34"/>
  </p:notesMasterIdLst>
  <p:sldIdLst>
    <p:sldId id="259" r:id="rId3"/>
    <p:sldId id="331" r:id="rId4"/>
    <p:sldId id="356" r:id="rId5"/>
    <p:sldId id="358" r:id="rId6"/>
    <p:sldId id="359" r:id="rId7"/>
    <p:sldId id="381" r:id="rId8"/>
    <p:sldId id="375" r:id="rId9"/>
    <p:sldId id="374" r:id="rId10"/>
    <p:sldId id="377" r:id="rId11"/>
    <p:sldId id="378" r:id="rId12"/>
    <p:sldId id="379" r:id="rId13"/>
    <p:sldId id="380" r:id="rId14"/>
    <p:sldId id="382" r:id="rId15"/>
    <p:sldId id="347" r:id="rId16"/>
    <p:sldId id="348" r:id="rId17"/>
    <p:sldId id="349" r:id="rId18"/>
    <p:sldId id="350" r:id="rId19"/>
    <p:sldId id="357" r:id="rId20"/>
    <p:sldId id="361" r:id="rId21"/>
    <p:sldId id="362" r:id="rId22"/>
    <p:sldId id="363" r:id="rId23"/>
    <p:sldId id="366" r:id="rId24"/>
    <p:sldId id="367" r:id="rId25"/>
    <p:sldId id="368" r:id="rId26"/>
    <p:sldId id="364" r:id="rId27"/>
    <p:sldId id="365" r:id="rId28"/>
    <p:sldId id="370" r:id="rId29"/>
    <p:sldId id="371" r:id="rId30"/>
    <p:sldId id="372" r:id="rId31"/>
    <p:sldId id="373" r:id="rId32"/>
    <p:sldId id="360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92" autoAdjust="0"/>
    <p:restoredTop sz="94838"/>
  </p:normalViewPr>
  <p:slideViewPr>
    <p:cSldViewPr snapToGrid="0" snapToObjects="1" showGuides="1">
      <p:cViewPr varScale="1">
        <p:scale>
          <a:sx n="143" d="100"/>
          <a:sy n="143" d="100"/>
        </p:scale>
        <p:origin x="832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0T18:04:46.403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  <p:cm authorId="1" dt="2019-10-10T18:04:47.387" idx="2">
    <p:pos x="106" y="106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0T18:04:46.403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  <p:cm authorId="1" dt="2019-10-10T18:04:47.387" idx="2">
    <p:pos x="106" y="106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1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google/googletest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hyperlink" Target="https://gradeup.co/stacks-i-12d755b7-c59a-11e5-9776-de767a2dfd2a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hyperlink" Target="https://medium.com/@lucasmagnum/sidenotes-linked-list-abstract-data-type-and-data-structure-fd2f8276ab53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cplusplus.com/doc/oldtutorial/namespaces/" TargetMode="External"/><Relationship Id="rId5" Type="http://schemas.openxmlformats.org/officeDocument/2006/relationships/hyperlink" Target="http://www.cplusplus.com/reference/list/list/" TargetMode="Externa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cplusplus.com/reference/list/list/" TargetMode="Externa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en.cppreference.com/w/cpp/language/default_constructor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utexas.edu/~scottm/cs307/handouts/deepCopying.htm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plusplus/cpp_stl_tutorial.htm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11208E-4D26-A247-BDC8-0B25CDD245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cmake_basic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cmake_with_gtest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F60D0F-E8CB-0F46-B0B6-4DD617251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CMake</a:t>
            </a:r>
            <a:r>
              <a:rPr lang="en-US" dirty="0"/>
              <a:t> &amp; </a:t>
            </a:r>
            <a:r>
              <a:rPr lang="en-US" dirty="0" err="1"/>
              <a:t>Googletest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582829-09DD-3E43-AB4A-3C80A6FB91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63"/>
          <a:stretch/>
        </p:blipFill>
        <p:spPr>
          <a:xfrm>
            <a:off x="3083857" y="1801906"/>
            <a:ext cx="5855923" cy="1872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E9D8B-32A8-294A-BBF4-5397F3496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857" y="4448284"/>
            <a:ext cx="5855923" cy="2138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1780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5DA404-DC08-274E-AEB3-235A2CBB2F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Makefile</a:t>
            </a:r>
            <a:r>
              <a:rPr lang="en-US" dirty="0"/>
              <a:t> for you</a:t>
            </a:r>
          </a:p>
          <a:p>
            <a:endParaRPr lang="en-US" dirty="0"/>
          </a:p>
          <a:p>
            <a:r>
              <a:rPr lang="en-US" dirty="0"/>
              <a:t>To run, type: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this will generate all the </a:t>
            </a:r>
            <a:r>
              <a:rPr lang="en-US" dirty="0" err="1"/>
              <a:t>Makefiles</a:t>
            </a:r>
            <a:endParaRPr lang="en-US" dirty="0"/>
          </a:p>
          <a:p>
            <a:endParaRPr lang="en-US" dirty="0"/>
          </a:p>
          <a:p>
            <a:r>
              <a:rPr lang="en-US" dirty="0"/>
              <a:t>And then to compile, run ”make” as before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7EB4EF-6DDD-3D42-AACE-8D62B3B95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CMake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7A272C-1A7E-4B41-8216-8C936F8633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21" t="-13322"/>
          <a:stretch/>
        </p:blipFill>
        <p:spPr>
          <a:xfrm>
            <a:off x="3854822" y="2707341"/>
            <a:ext cx="2061083" cy="85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48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5DA404-DC08-274E-AEB3-235A2CBB2F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https://github.com/google/googletest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7EB4EF-6DDD-3D42-AACE-8D62B3B95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Googletest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A783B2-FFFF-CF4F-BB3C-245789641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76" y="2563906"/>
            <a:ext cx="3000679" cy="2992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B5F97C-183F-8B4D-A8FC-FA4841EFA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632" y="2563906"/>
            <a:ext cx="3596063" cy="2992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5146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AFBD89C-D184-4145-987B-67A53E1CB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32" y="2521413"/>
            <a:ext cx="4559300" cy="3721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B462E9A-F202-A640-91A9-18B2371B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Googletest</a:t>
            </a:r>
            <a:r>
              <a:rPr lang="en-US" dirty="0"/>
              <a:t> as our Testing Infrastructure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176169-4BD9-C248-B86E-8BDD798DC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294" y="1873623"/>
            <a:ext cx="3222574" cy="4122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C92BB7-65A1-9549-8106-616378265861}"/>
              </a:ext>
            </a:extLst>
          </p:cNvPr>
          <p:cNvSpPr txBox="1"/>
          <p:nvPr/>
        </p:nvSpPr>
        <p:spPr>
          <a:xfrm>
            <a:off x="1093694" y="2106706"/>
            <a:ext cx="200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Code Structure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2C6985-558A-DF4E-BDE6-263270A3230E}"/>
              </a:ext>
            </a:extLst>
          </p:cNvPr>
          <p:cNvCxnSpPr>
            <a:cxnSpLocks/>
          </p:cNvCxnSpPr>
          <p:nvPr/>
        </p:nvCxnSpPr>
        <p:spPr>
          <a:xfrm flipV="1">
            <a:off x="3021106" y="3693460"/>
            <a:ext cx="2384612" cy="2151528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1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last out</a:t>
            </a:r>
          </a:p>
          <a:p>
            <a:pPr lvl="1"/>
            <a:r>
              <a:rPr lang="en-US" dirty="0"/>
              <a:t>Usage: reverse a list, and </a:t>
            </a:r>
            <a:r>
              <a:rPr lang="en-US" dirty="0">
                <a:hlinkClick r:id="rId2"/>
              </a:rPr>
              <a:t>many others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3DFE6-750C-BE4B-80DA-735B55F79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470" y="2919376"/>
            <a:ext cx="5223059" cy="283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8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last out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81CBD-7AE5-0740-8195-68D2B629C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295" y="1736725"/>
            <a:ext cx="44704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09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Design a Single Linked List</a:t>
            </a:r>
          </a:p>
          <a:p>
            <a:pPr lvl="1"/>
            <a:r>
              <a:rPr lang="en-US" dirty="0"/>
              <a:t>A collection of nodes</a:t>
            </a:r>
          </a:p>
          <a:p>
            <a:pPr lvl="1"/>
            <a:r>
              <a:rPr lang="en-US" dirty="0"/>
              <a:t>Can only be accesses in a sequential way</a:t>
            </a:r>
          </a:p>
          <a:p>
            <a:pPr lvl="1"/>
            <a:r>
              <a:rPr lang="en-US" dirty="0"/>
              <a:t>No random access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338D4B-3B19-8744-99F2-8DA091BDF968}"/>
              </a:ext>
            </a:extLst>
          </p:cNvPr>
          <p:cNvGrpSpPr/>
          <p:nvPr/>
        </p:nvGrpSpPr>
        <p:grpSpPr>
          <a:xfrm>
            <a:off x="169731" y="4195482"/>
            <a:ext cx="1596316" cy="905435"/>
            <a:chOff x="671756" y="4177553"/>
            <a:chExt cx="1596316" cy="90543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CCE710-B267-744E-B842-C45C096ABD7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E77A27-EF4A-1440-9C7A-72E21AF08781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7BF59B7-51BA-6242-A0A8-09DE015D6A0F}"/>
              </a:ext>
            </a:extLst>
          </p:cNvPr>
          <p:cNvSpPr txBox="1"/>
          <p:nvPr/>
        </p:nvSpPr>
        <p:spPr>
          <a:xfrm>
            <a:off x="621479" y="380185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F347E8-B702-1946-8961-907B3DB3763D}"/>
              </a:ext>
            </a:extLst>
          </p:cNvPr>
          <p:cNvGrpSpPr/>
          <p:nvPr/>
        </p:nvGrpSpPr>
        <p:grpSpPr>
          <a:xfrm>
            <a:off x="2303331" y="4195481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E92E4B-36C6-F546-8135-AFFA8C8CC2D7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FC810D6-A9C6-4E4D-86DC-602C2D06717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37EA06-803B-C14E-A664-C50AAD27B37F}"/>
              </a:ext>
            </a:extLst>
          </p:cNvPr>
          <p:cNvCxnSpPr>
            <a:cxnSpLocks/>
            <a:stCxn id="12" idx="2"/>
            <a:endCxn id="19" idx="1"/>
          </p:cNvCxnSpPr>
          <p:nvPr/>
        </p:nvCxnSpPr>
        <p:spPr>
          <a:xfrm>
            <a:off x="1766048" y="4648199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5A49B3-951F-9F47-BA05-CEABD3FD56FC}"/>
              </a:ext>
            </a:extLst>
          </p:cNvPr>
          <p:cNvGrpSpPr/>
          <p:nvPr/>
        </p:nvGrpSpPr>
        <p:grpSpPr>
          <a:xfrm>
            <a:off x="3899646" y="4195480"/>
            <a:ext cx="2133599" cy="905435"/>
            <a:chOff x="2420473" y="4329952"/>
            <a:chExt cx="2133599" cy="90543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B2B8B88-D789-224D-830D-C5B5528BEA61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48C91E3-9BAA-AE47-B3E4-801390E98504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49BBC58-0956-4342-B59B-6B567D31E240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1D8E338-9A35-414E-A095-E16B61AEE716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60B93C0-DB2F-0141-BB48-48F6774D710C}"/>
              </a:ext>
            </a:extLst>
          </p:cNvPr>
          <p:cNvGrpSpPr/>
          <p:nvPr/>
        </p:nvGrpSpPr>
        <p:grpSpPr>
          <a:xfrm>
            <a:off x="6033244" y="4195479"/>
            <a:ext cx="2133599" cy="905435"/>
            <a:chOff x="2420473" y="4329952"/>
            <a:chExt cx="2133599" cy="90543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DC79A60-420A-264E-891F-7E56D031DC4C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CAD9EEF-9637-5C4E-A185-1528F946D965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B3EC6F2-6BB7-9C4A-8F31-49D4F895937A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A1A7413-4D9E-3941-81EC-326F58F0FB8F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0DBC0CE-D241-7E42-B416-42BB597A27B2}"/>
              </a:ext>
            </a:extLst>
          </p:cNvPr>
          <p:cNvCxnSpPr>
            <a:cxnSpLocks/>
          </p:cNvCxnSpPr>
          <p:nvPr/>
        </p:nvCxnSpPr>
        <p:spPr>
          <a:xfrm>
            <a:off x="8166842" y="4648197"/>
            <a:ext cx="35859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642700F-475E-D748-B770-1BF7D8618E5A}"/>
              </a:ext>
            </a:extLst>
          </p:cNvPr>
          <p:cNvSpPr txBox="1"/>
          <p:nvPr/>
        </p:nvSpPr>
        <p:spPr>
          <a:xfrm>
            <a:off x="8525435" y="446352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03148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5" grpId="0"/>
      <p:bldP spid="3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59726"/>
            <a:ext cx="8196210" cy="401549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Design a Single Linked List</a:t>
            </a:r>
          </a:p>
          <a:p>
            <a:pPr lvl="1"/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 collection of nodes</a:t>
            </a:r>
          </a:p>
          <a:p>
            <a:pPr lvl="1"/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Can only be accesses in a sequential way</a:t>
            </a:r>
          </a:p>
          <a:p>
            <a:pPr lvl="1"/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No random access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D3B7AD-A758-CB40-9337-9D4B0913F000}"/>
              </a:ext>
            </a:extLst>
          </p:cNvPr>
          <p:cNvSpPr/>
          <p:nvPr/>
        </p:nvSpPr>
        <p:spPr>
          <a:xfrm>
            <a:off x="89648" y="6581001"/>
            <a:ext cx="71986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https://medium.com/@lucasmagnum/sidenotes-linked-list-abstract-data-type-and-data-structure-fd2f8276ab53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2E99D2-2E2B-1649-BAEF-27D497341C7F}"/>
              </a:ext>
            </a:extLst>
          </p:cNvPr>
          <p:cNvSpPr/>
          <p:nvPr/>
        </p:nvSpPr>
        <p:spPr>
          <a:xfrm>
            <a:off x="1748118" y="3144745"/>
            <a:ext cx="531607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prepend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(value) : Add a node in the beginning</a:t>
            </a:r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append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(value) : Add a node in the end</a:t>
            </a:r>
          </a:p>
          <a:p>
            <a:endParaRPr lang="en-US" sz="1400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pop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Remove a node from the end</a:t>
            </a:r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 err="1">
                <a:solidFill>
                  <a:srgbClr val="002060"/>
                </a:solidFill>
                <a:latin typeface="Menlo" panose="020B0609030804020204" pitchFamily="49" charset="0"/>
              </a:rPr>
              <a:t>popFirst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Remove a node from the beginning</a:t>
            </a:r>
          </a:p>
          <a:p>
            <a:endParaRPr lang="en-US" sz="1400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head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Return the first node</a:t>
            </a:r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tail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Return the last node</a:t>
            </a:r>
          </a:p>
          <a:p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remove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(Node) : Remove Node from the list</a:t>
            </a:r>
          </a:p>
          <a:p>
            <a:endParaRPr lang="en-US" sz="1400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iterator: iterate through the list</a:t>
            </a:r>
            <a:endParaRPr lang="en-US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06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270E82-8B60-0148-9AF3-C66947CF7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 Design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BF761A1-C9BB-0E42-A282-FEB0F48434FC}"/>
              </a:ext>
            </a:extLst>
          </p:cNvPr>
          <p:cNvSpPr/>
          <p:nvPr/>
        </p:nvSpPr>
        <p:spPr>
          <a:xfrm>
            <a:off x="1604682" y="2572871"/>
            <a:ext cx="2142565" cy="285077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Interface Design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18FB84-5B48-8E4D-AEF4-867792D52BDC}"/>
              </a:ext>
            </a:extLst>
          </p:cNvPr>
          <p:cNvSpPr/>
          <p:nvPr/>
        </p:nvSpPr>
        <p:spPr>
          <a:xfrm>
            <a:off x="5513293" y="2572871"/>
            <a:ext cx="2680447" cy="285077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Implementation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Details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901AE9D-9CE4-0D44-9750-D3855318F07E}"/>
              </a:ext>
            </a:extLst>
          </p:cNvPr>
          <p:cNvSpPr/>
          <p:nvPr/>
        </p:nvSpPr>
        <p:spPr>
          <a:xfrm>
            <a:off x="1299882" y="2303929"/>
            <a:ext cx="7180729" cy="3496235"/>
          </a:xfrm>
          <a:prstGeom prst="roundRect">
            <a:avLst/>
          </a:prstGeom>
          <a:noFill/>
          <a:ln w="4127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7B58E8-D73C-DD40-8D34-308BB82C4ADD}"/>
              </a:ext>
            </a:extLst>
          </p:cNvPr>
          <p:cNvSpPr/>
          <p:nvPr/>
        </p:nvSpPr>
        <p:spPr>
          <a:xfrm>
            <a:off x="2390950" y="1884402"/>
            <a:ext cx="570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ADT</a:t>
            </a:r>
          </a:p>
        </p:txBody>
      </p:sp>
    </p:spTree>
    <p:extLst>
      <p:ext uri="{BB962C8B-B14F-4D97-AF65-F5344CB8AC3E}">
        <p14:creationId xmlns:p14="http://schemas.microsoft.com/office/powerpoint/2010/main" val="37187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D65E7D-0E73-294C-BAB6-8177C75F5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(modified) ADT Bag (C++ </a:t>
            </a:r>
            <a:r>
              <a:rPr lang="en-US" dirty="0" err="1"/>
              <a:t>ch</a:t>
            </a:r>
            <a:r>
              <a:rPr lang="en-US" dirty="0"/>
              <a:t> 1)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5263A8E-5A8E-B14F-AF34-F17D38F10F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A bag of card of different shape cards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0FF20-4A5D-1348-8FCD-4BAC0BCB0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72" b="19216"/>
          <a:stretch/>
        </p:blipFill>
        <p:spPr>
          <a:xfrm>
            <a:off x="2687917" y="2414049"/>
            <a:ext cx="4950847" cy="371138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AF185FA-69B0-A847-9923-DA47C13CE073}"/>
              </a:ext>
            </a:extLst>
          </p:cNvPr>
          <p:cNvGrpSpPr/>
          <p:nvPr/>
        </p:nvGrpSpPr>
        <p:grpSpPr>
          <a:xfrm>
            <a:off x="4419600" y="4436763"/>
            <a:ext cx="1607271" cy="980464"/>
            <a:chOff x="3272118" y="4362501"/>
            <a:chExt cx="1607271" cy="98046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308391D-95AD-3745-B753-0744431D5CAB}"/>
                </a:ext>
              </a:extLst>
            </p:cNvPr>
            <p:cNvSpPr/>
            <p:nvPr/>
          </p:nvSpPr>
          <p:spPr>
            <a:xfrm>
              <a:off x="3272118" y="4849906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8BED0E-176E-F648-9078-E9697C9E53DA}"/>
                </a:ext>
              </a:extLst>
            </p:cNvPr>
            <p:cNvSpPr/>
            <p:nvPr/>
          </p:nvSpPr>
          <p:spPr>
            <a:xfrm>
              <a:off x="3370730" y="4752854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4DD3A2-B0E7-3D41-A799-66D62435F233}"/>
                </a:ext>
              </a:extLst>
            </p:cNvPr>
            <p:cNvSpPr/>
            <p:nvPr/>
          </p:nvSpPr>
          <p:spPr>
            <a:xfrm>
              <a:off x="3487271" y="455485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ABCDFF5-B99B-1F48-A7F4-69A0A323E2FD}"/>
                </a:ext>
              </a:extLst>
            </p:cNvPr>
            <p:cNvSpPr/>
            <p:nvPr/>
          </p:nvSpPr>
          <p:spPr>
            <a:xfrm>
              <a:off x="3590365" y="436250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B193F58-2AA5-2B40-9488-472B7DFD9D9D}"/>
                </a:ext>
              </a:extLst>
            </p:cNvPr>
            <p:cNvSpPr/>
            <p:nvPr/>
          </p:nvSpPr>
          <p:spPr>
            <a:xfrm>
              <a:off x="4170941" y="4554851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9A07194-35E6-FE4D-A347-3843D2864D5A}"/>
                </a:ext>
              </a:extLst>
            </p:cNvPr>
            <p:cNvSpPr/>
            <p:nvPr/>
          </p:nvSpPr>
          <p:spPr>
            <a:xfrm>
              <a:off x="4274035" y="4629589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3ECF7B0-724A-FD47-AE02-D951A5BC1550}"/>
                </a:ext>
              </a:extLst>
            </p:cNvPr>
            <p:cNvSpPr/>
            <p:nvPr/>
          </p:nvSpPr>
          <p:spPr>
            <a:xfrm>
              <a:off x="4356514" y="4710954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B33D176-3A01-6F42-AD1D-377DF5E782D2}"/>
                </a:ext>
              </a:extLst>
            </p:cNvPr>
            <p:cNvSpPr/>
            <p:nvPr/>
          </p:nvSpPr>
          <p:spPr>
            <a:xfrm>
              <a:off x="4455126" y="4779066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DC2FEC1-65BD-1541-82EF-C44919866769}"/>
                </a:ext>
              </a:extLst>
            </p:cNvPr>
            <p:cNvSpPr/>
            <p:nvPr/>
          </p:nvSpPr>
          <p:spPr>
            <a:xfrm>
              <a:off x="4535808" y="4832318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989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9A4919-2B31-584A-9B86-5D9830B3EC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21251"/>
            <a:ext cx="8196210" cy="401549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Have a solid understanding about Abstract Data Type</a:t>
            </a:r>
          </a:p>
          <a:p>
            <a:endParaRPr lang="en-US" dirty="0"/>
          </a:p>
          <a:p>
            <a:r>
              <a:rPr lang="en-US" dirty="0"/>
              <a:t>Write your own linked list </a:t>
            </a:r>
          </a:p>
          <a:p>
            <a:pPr lvl="1"/>
            <a:r>
              <a:rPr lang="en-US" dirty="0"/>
              <a:t>With tests</a:t>
            </a:r>
          </a:p>
          <a:p>
            <a:endParaRPr lang="en-US" dirty="0"/>
          </a:p>
          <a:p>
            <a:r>
              <a:rPr lang="en-US" dirty="0"/>
              <a:t>Get comfortable with </a:t>
            </a:r>
            <a:r>
              <a:rPr lang="en-US" dirty="0" err="1"/>
              <a:t>CMake</a:t>
            </a:r>
            <a:r>
              <a:rPr lang="en-US" dirty="0"/>
              <a:t> &amp; </a:t>
            </a:r>
            <a:r>
              <a:rPr lang="en-US" dirty="0" err="1"/>
              <a:t>Googletest</a:t>
            </a:r>
            <a:endParaRPr lang="en-US" dirty="0"/>
          </a:p>
          <a:p>
            <a:endParaRPr lang="en-US" sz="800" dirty="0"/>
          </a:p>
          <a:p>
            <a:endParaRPr lang="en-US" dirty="0"/>
          </a:p>
          <a:p>
            <a:r>
              <a:rPr lang="en-US" dirty="0"/>
              <a:t>Textbook “</a:t>
            </a:r>
            <a:r>
              <a:rPr lang="en-US" b="0" dirty="0"/>
              <a:t>Data Abstraction &amp; Problem Solving With C++”</a:t>
            </a:r>
          </a:p>
          <a:p>
            <a:endParaRPr lang="en-US" b="0" dirty="0"/>
          </a:p>
          <a:p>
            <a:r>
              <a:rPr lang="en-US" dirty="0"/>
              <a:t>Study group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4223F4-2673-F54D-9ADD-D58A12D6C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by the end of this week (10/15, 10/17)</a:t>
            </a:r>
          </a:p>
        </p:txBody>
      </p:sp>
    </p:spTree>
    <p:extLst>
      <p:ext uri="{BB962C8B-B14F-4D97-AF65-F5344CB8AC3E}">
        <p14:creationId xmlns:p14="http://schemas.microsoft.com/office/powerpoint/2010/main" val="1532897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0F2937-97C4-E240-8C87-1393459AC1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21251"/>
            <a:ext cx="8196210" cy="4015497"/>
          </a:xfrm>
        </p:spPr>
        <p:txBody>
          <a:bodyPr/>
          <a:lstStyle/>
          <a:p>
            <a:r>
              <a:rPr lang="en-US" dirty="0"/>
              <a:t>class card, </a:t>
            </a:r>
            <a:r>
              <a:rPr lang="en-US" dirty="0" err="1"/>
              <a:t>circular_card</a:t>
            </a:r>
            <a:r>
              <a:rPr lang="en-US" dirty="0"/>
              <a:t>, </a:t>
            </a:r>
            <a:r>
              <a:rPr lang="en-US" dirty="0" err="1"/>
              <a:t>rectangular_card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0DF393-82E0-8545-877A-C382AAEE5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Bag : cards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5E56F-FC21-CE48-97FA-71BFB8E3B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4" y="1924460"/>
            <a:ext cx="7521531" cy="4736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47F1EB-8D09-D247-9616-83FC97918D86}"/>
              </a:ext>
            </a:extLst>
          </p:cNvPr>
          <p:cNvSpPr txBox="1"/>
          <p:nvPr/>
        </p:nvSpPr>
        <p:spPr>
          <a:xfrm>
            <a:off x="6427694" y="2330824"/>
            <a:ext cx="1463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Base Class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FDE4D-5CC0-D44C-AF5B-362F4593A2EB}"/>
              </a:ext>
            </a:extLst>
          </p:cNvPr>
          <p:cNvSpPr txBox="1"/>
          <p:nvPr/>
        </p:nvSpPr>
        <p:spPr>
          <a:xfrm>
            <a:off x="2492188" y="3334871"/>
            <a:ext cx="1848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Derived Class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9B9693-A5D3-124E-A40F-5726E920C22F}"/>
              </a:ext>
            </a:extLst>
          </p:cNvPr>
          <p:cNvSpPr txBox="1"/>
          <p:nvPr/>
        </p:nvSpPr>
        <p:spPr>
          <a:xfrm>
            <a:off x="6562164" y="3363849"/>
            <a:ext cx="1848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Derived Class</a:t>
            </a:r>
          </a:p>
        </p:txBody>
      </p:sp>
    </p:spTree>
    <p:extLst>
      <p:ext uri="{BB962C8B-B14F-4D97-AF65-F5344CB8AC3E}">
        <p14:creationId xmlns:p14="http://schemas.microsoft.com/office/powerpoint/2010/main" val="99083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2335FC-4759-D449-AE0A-6C347CAF7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Design a bag ADT that contains a collection of cards</a:t>
            </a:r>
          </a:p>
          <a:p>
            <a:endParaRPr lang="en-US" sz="1100" dirty="0"/>
          </a:p>
          <a:p>
            <a:pPr lvl="1"/>
            <a:r>
              <a:rPr lang="en-US" dirty="0"/>
              <a:t>Cards can be a circular card, rectangular card or any kind that derived from the Card interface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All cards in the same bag will have the same type T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6C5148-6056-AF48-A22F-9B2E8C31A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57D34-4BFF-2C42-A577-86FDDC19F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210" y="4119283"/>
            <a:ext cx="3468967" cy="121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85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9DC76F-8188-BA40-B666-0DBC7B83D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84325"/>
            <a:ext cx="8196210" cy="4015497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Interface</a:t>
            </a:r>
            <a:r>
              <a:rPr lang="en-US" dirty="0"/>
              <a:t> Design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03ECF0-66BF-0340-8DFB-7DD7E132A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345A7F-8B23-5F4D-80B5-54CB4D868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126" y="2223245"/>
            <a:ext cx="4502121" cy="4145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174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9DC76F-8188-BA40-B666-0DBC7B83D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84325"/>
            <a:ext cx="8196210" cy="4015497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Implementation</a:t>
            </a:r>
            <a:r>
              <a:rPr lang="en-US" dirty="0"/>
              <a:t> Design</a:t>
            </a:r>
          </a:p>
          <a:p>
            <a:endParaRPr lang="en-US" sz="1050" dirty="0"/>
          </a:p>
          <a:p>
            <a:pPr lvl="1"/>
            <a:r>
              <a:rPr lang="en-US" altLang="zh-CN" dirty="0"/>
              <a:t>how would you design this based on these card classes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03ECF0-66BF-0340-8DFB-7DD7E132A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25D5CD-FC56-3B4F-98E2-332EECFC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439" y="2622680"/>
            <a:ext cx="6135941" cy="3863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7484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695AF087-16E1-DF42-99FA-6E57DCCDB279}"/>
              </a:ext>
            </a:extLst>
          </p:cNvPr>
          <p:cNvSpPr/>
          <p:nvPr/>
        </p:nvSpPr>
        <p:spPr>
          <a:xfrm>
            <a:off x="1118050" y="1995522"/>
            <a:ext cx="2070846" cy="106144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C3222C2-0195-634F-B983-ECB76130B457}"/>
              </a:ext>
            </a:extLst>
          </p:cNvPr>
          <p:cNvSpPr/>
          <p:nvPr/>
        </p:nvSpPr>
        <p:spPr>
          <a:xfrm>
            <a:off x="443157" y="2619935"/>
            <a:ext cx="3420632" cy="36374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6CD6AC-0547-754E-B9C5-6D5B740D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6A338C-09BE-0547-8E1D-D8798FDD5283}"/>
              </a:ext>
            </a:extLst>
          </p:cNvPr>
          <p:cNvSpPr/>
          <p:nvPr/>
        </p:nvSpPr>
        <p:spPr>
          <a:xfrm>
            <a:off x="1613648" y="2940424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15C573-EF4A-CE4C-BE95-F24D8CEF284B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122958-37D8-2249-B18B-C6D8CEB7693C}"/>
              </a:ext>
            </a:extLst>
          </p:cNvPr>
          <p:cNvSpPr/>
          <p:nvPr/>
        </p:nvSpPr>
        <p:spPr>
          <a:xfrm>
            <a:off x="2061884" y="4625791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8AC0B3-655D-1F45-B3A7-3F339437CE01}"/>
              </a:ext>
            </a:extLst>
          </p:cNvPr>
          <p:cNvSpPr/>
          <p:nvPr/>
        </p:nvSpPr>
        <p:spPr>
          <a:xfrm>
            <a:off x="1766049" y="5069545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D048680-F806-4840-8FE2-4EEEEAA9E906}"/>
              </a:ext>
            </a:extLst>
          </p:cNvPr>
          <p:cNvSpPr/>
          <p:nvPr/>
        </p:nvSpPr>
        <p:spPr>
          <a:xfrm>
            <a:off x="1026461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06E508-F524-B747-A4E2-283F4ADA6137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AAFEE-B526-5C4B-A5E0-E2B8F3021C45}"/>
              </a:ext>
            </a:extLst>
          </p:cNvPr>
          <p:cNvSpPr txBox="1"/>
          <p:nvPr/>
        </p:nvSpPr>
        <p:spPr>
          <a:xfrm>
            <a:off x="4231341" y="38817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1EC12F-43C7-EC43-A2B3-5B50FCEAB93E}"/>
              </a:ext>
            </a:extLst>
          </p:cNvPr>
          <p:cNvSpPr txBox="1"/>
          <p:nvPr/>
        </p:nvSpPr>
        <p:spPr>
          <a:xfrm>
            <a:off x="5271247" y="840773"/>
            <a:ext cx="30430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collection of cards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Capacity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Size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D893DD-3C85-504B-A770-D0B83DBA5C9B}"/>
              </a:ext>
            </a:extLst>
          </p:cNvPr>
          <p:cNvSpPr txBox="1"/>
          <p:nvPr/>
        </p:nvSpPr>
        <p:spPr>
          <a:xfrm>
            <a:off x="5034280" y="2675715"/>
            <a:ext cx="21472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Array-based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endParaRPr lang="en-US" sz="2400" dirty="0"/>
          </a:p>
          <a:p>
            <a:pPr marL="457200" indent="-457200">
              <a:buAutoNum type="arabicPeriod" startAt="2"/>
            </a:pPr>
            <a:r>
              <a:rPr lang="en-US" sz="2400" dirty="0"/>
              <a:t>List-based</a:t>
            </a:r>
          </a:p>
          <a:p>
            <a:pPr marL="457200" indent="-457200">
              <a:buAutoNum type="arabicPeriod" startAt="2"/>
            </a:pPr>
            <a:endParaRPr 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877ACD-CB0E-7E43-A839-8B5E68E1AEEC}"/>
              </a:ext>
            </a:extLst>
          </p:cNvPr>
          <p:cNvSpPr txBox="1"/>
          <p:nvPr/>
        </p:nvSpPr>
        <p:spPr>
          <a:xfrm>
            <a:off x="5467763" y="3183546"/>
            <a:ext cx="34047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Contiguously addressed in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Fast random access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Hard to adjust size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3A9842-61CA-EC4E-A9DF-C220F6EA2903}"/>
              </a:ext>
            </a:extLst>
          </p:cNvPr>
          <p:cNvSpPr txBox="1"/>
          <p:nvPr/>
        </p:nvSpPr>
        <p:spPr>
          <a:xfrm>
            <a:off x="5482516" y="4545108"/>
            <a:ext cx="3109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address in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Slow random access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Easy to adjust size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E29662A-3C21-3B44-952B-2B5A34F1BBB9}"/>
              </a:ext>
            </a:extLst>
          </p:cNvPr>
          <p:cNvGrpSpPr/>
          <p:nvPr/>
        </p:nvGrpSpPr>
        <p:grpSpPr>
          <a:xfrm>
            <a:off x="4595366" y="1434354"/>
            <a:ext cx="599573" cy="2994212"/>
            <a:chOff x="4783624" y="1434354"/>
            <a:chExt cx="599573" cy="2994212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133C386B-6449-4D47-BC53-94BDB2F3FA6E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 rot="5400000">
              <a:off x="3973522" y="2244456"/>
              <a:ext cx="2219778" cy="599573"/>
            </a:xfrm>
            <a:prstGeom prst="bentConnector4">
              <a:avLst>
                <a:gd name="adj1" fmla="val 247"/>
                <a:gd name="adj2" fmla="val 138127"/>
              </a:avLst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Left Brace 16">
              <a:extLst>
                <a:ext uri="{FF2B5EF4-FFF2-40B4-BE49-F238E27FC236}">
                  <a16:creationId xmlns:a16="http://schemas.microsoft.com/office/drawing/2014/main" id="{BD4EA434-46F2-7B49-B705-4CF3A08A1E92}"/>
                </a:ext>
              </a:extLst>
            </p:cNvPr>
            <p:cNvSpPr/>
            <p:nvPr/>
          </p:nvSpPr>
          <p:spPr>
            <a:xfrm>
              <a:off x="4783624" y="2879695"/>
              <a:ext cx="348914" cy="1548871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36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/>
      <p:bldP spid="22" grpId="0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695AF087-16E1-DF42-99FA-6E57DCCDB279}"/>
              </a:ext>
            </a:extLst>
          </p:cNvPr>
          <p:cNvSpPr/>
          <p:nvPr/>
        </p:nvSpPr>
        <p:spPr>
          <a:xfrm>
            <a:off x="1118050" y="1995522"/>
            <a:ext cx="2070846" cy="106144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C3222C2-0195-634F-B983-ECB76130B457}"/>
              </a:ext>
            </a:extLst>
          </p:cNvPr>
          <p:cNvSpPr/>
          <p:nvPr/>
        </p:nvSpPr>
        <p:spPr>
          <a:xfrm>
            <a:off x="443157" y="2619935"/>
            <a:ext cx="3420632" cy="36374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6CD6AC-0547-754E-B9C5-6D5B740D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6A338C-09BE-0547-8E1D-D8798FDD5283}"/>
              </a:ext>
            </a:extLst>
          </p:cNvPr>
          <p:cNvSpPr/>
          <p:nvPr/>
        </p:nvSpPr>
        <p:spPr>
          <a:xfrm>
            <a:off x="1613648" y="2940424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15C573-EF4A-CE4C-BE95-F24D8CEF284B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122958-37D8-2249-B18B-C6D8CEB7693C}"/>
              </a:ext>
            </a:extLst>
          </p:cNvPr>
          <p:cNvSpPr/>
          <p:nvPr/>
        </p:nvSpPr>
        <p:spPr>
          <a:xfrm>
            <a:off x="2061884" y="4625791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8AC0B3-655D-1F45-B3A7-3F339437CE01}"/>
              </a:ext>
            </a:extLst>
          </p:cNvPr>
          <p:cNvSpPr/>
          <p:nvPr/>
        </p:nvSpPr>
        <p:spPr>
          <a:xfrm>
            <a:off x="1766049" y="5069545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D048680-F806-4840-8FE2-4EEEEAA9E906}"/>
              </a:ext>
            </a:extLst>
          </p:cNvPr>
          <p:cNvSpPr/>
          <p:nvPr/>
        </p:nvSpPr>
        <p:spPr>
          <a:xfrm>
            <a:off x="1026461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03A9F6-8A11-284A-94F9-E3F1F6709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9"/>
          <a:stretch/>
        </p:blipFill>
        <p:spPr>
          <a:xfrm>
            <a:off x="5244353" y="588994"/>
            <a:ext cx="2985248" cy="10905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33B6CF-51EF-E94C-9785-41554B6B72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0"/>
          <a:stretch/>
        </p:blipFill>
        <p:spPr>
          <a:xfrm>
            <a:off x="4054138" y="2126153"/>
            <a:ext cx="3134211" cy="103942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8741F9D-6489-9946-AC98-902329267ED7}"/>
              </a:ext>
            </a:extLst>
          </p:cNvPr>
          <p:cNvCxnSpPr>
            <a:cxnSpLocks/>
          </p:cNvCxnSpPr>
          <p:nvPr/>
        </p:nvCxnSpPr>
        <p:spPr>
          <a:xfrm>
            <a:off x="5405718" y="1679516"/>
            <a:ext cx="0" cy="446637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403CE8-2E18-7C44-982B-39A320F187CF}"/>
              </a:ext>
            </a:extLst>
          </p:cNvPr>
          <p:cNvCxnSpPr>
            <a:cxnSpLocks/>
            <a:stCxn id="17" idx="1"/>
            <a:endCxn id="8" idx="7"/>
          </p:cNvCxnSpPr>
          <p:nvPr/>
        </p:nvCxnSpPr>
        <p:spPr>
          <a:xfrm flipH="1">
            <a:off x="2814935" y="2645867"/>
            <a:ext cx="1239203" cy="102516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806E508-F524-B747-A4E2-283F4ADA6137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5F978E9-9EDD-B440-A180-17818B94014E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93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AAFEE-B526-5C4B-A5E0-E2B8F3021C45}"/>
              </a:ext>
            </a:extLst>
          </p:cNvPr>
          <p:cNvSpPr txBox="1"/>
          <p:nvPr/>
        </p:nvSpPr>
        <p:spPr>
          <a:xfrm>
            <a:off x="4231341" y="38817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0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695AF087-16E1-DF42-99FA-6E57DCCDB279}"/>
              </a:ext>
            </a:extLst>
          </p:cNvPr>
          <p:cNvSpPr/>
          <p:nvPr/>
        </p:nvSpPr>
        <p:spPr>
          <a:xfrm>
            <a:off x="1118050" y="1995522"/>
            <a:ext cx="2070846" cy="106144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C3222C2-0195-634F-B983-ECB76130B457}"/>
              </a:ext>
            </a:extLst>
          </p:cNvPr>
          <p:cNvSpPr/>
          <p:nvPr/>
        </p:nvSpPr>
        <p:spPr>
          <a:xfrm>
            <a:off x="443157" y="2619935"/>
            <a:ext cx="3420632" cy="36374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6CD6AC-0547-754E-B9C5-6D5B740D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6A338C-09BE-0547-8E1D-D8798FDD5283}"/>
              </a:ext>
            </a:extLst>
          </p:cNvPr>
          <p:cNvSpPr/>
          <p:nvPr/>
        </p:nvSpPr>
        <p:spPr>
          <a:xfrm>
            <a:off x="1613648" y="2940424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122958-37D8-2249-B18B-C6D8CEB7693C}"/>
              </a:ext>
            </a:extLst>
          </p:cNvPr>
          <p:cNvSpPr/>
          <p:nvPr/>
        </p:nvSpPr>
        <p:spPr>
          <a:xfrm>
            <a:off x="2061884" y="4625791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8AC0B3-655D-1F45-B3A7-3F339437CE01}"/>
              </a:ext>
            </a:extLst>
          </p:cNvPr>
          <p:cNvSpPr/>
          <p:nvPr/>
        </p:nvSpPr>
        <p:spPr>
          <a:xfrm>
            <a:off x="1766049" y="5069545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D048680-F806-4840-8FE2-4EEEEAA9E906}"/>
              </a:ext>
            </a:extLst>
          </p:cNvPr>
          <p:cNvSpPr/>
          <p:nvPr/>
        </p:nvSpPr>
        <p:spPr>
          <a:xfrm>
            <a:off x="1026461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03A9F6-8A11-284A-94F9-E3F1F6709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9"/>
          <a:stretch/>
        </p:blipFill>
        <p:spPr>
          <a:xfrm>
            <a:off x="5244353" y="588994"/>
            <a:ext cx="2985248" cy="109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B8E63AC-9339-0145-8BB1-E0C3D65F0F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6"/>
          <a:stretch/>
        </p:blipFill>
        <p:spPr>
          <a:xfrm>
            <a:off x="5471241" y="3440632"/>
            <a:ext cx="3427424" cy="1090522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A301C8E-16A3-3F40-AFE4-D968DB20928C}"/>
              </a:ext>
            </a:extLst>
          </p:cNvPr>
          <p:cNvCxnSpPr>
            <a:cxnSpLocks/>
          </p:cNvCxnSpPr>
          <p:nvPr/>
        </p:nvCxnSpPr>
        <p:spPr>
          <a:xfrm flipH="1">
            <a:off x="7781365" y="1679516"/>
            <a:ext cx="1" cy="176111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58D0935-3A67-1C4C-8B3D-C91C5A08B90A}"/>
              </a:ext>
            </a:extLst>
          </p:cNvPr>
          <p:cNvCxnSpPr>
            <a:cxnSpLocks/>
            <a:stCxn id="18" idx="1"/>
            <a:endCxn id="10" idx="3"/>
          </p:cNvCxnSpPr>
          <p:nvPr/>
        </p:nvCxnSpPr>
        <p:spPr>
          <a:xfrm flipH="1">
            <a:off x="3245225" y="3985893"/>
            <a:ext cx="2226016" cy="532320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806E508-F524-B747-A4E2-283F4ADA6137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AAFEE-B526-5C4B-A5E0-E2B8F3021C45}"/>
              </a:ext>
            </a:extLst>
          </p:cNvPr>
          <p:cNvSpPr txBox="1"/>
          <p:nvPr/>
        </p:nvSpPr>
        <p:spPr>
          <a:xfrm>
            <a:off x="4231341" y="38817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15C573-EF4A-CE4C-BE95-F24D8CEF284B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A03D6BC-7872-1240-86A1-4897EC61DC6C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93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4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670CF-000E-CD47-B16C-982BF1FD5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4EBD82-5B32-534F-9F3B-AB6850FB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79" y="1778134"/>
            <a:ext cx="3556916" cy="2067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873E01-7C63-4544-BAD6-D5AE91465B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3" b="25468"/>
          <a:stretch/>
        </p:blipFill>
        <p:spPr>
          <a:xfrm>
            <a:off x="4849906" y="1865832"/>
            <a:ext cx="3732276" cy="1545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9A1C77-CB5A-A148-A5CD-E95C7A91DA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504"/>
          <a:stretch/>
        </p:blipFill>
        <p:spPr>
          <a:xfrm>
            <a:off x="991735" y="4463676"/>
            <a:ext cx="3771900" cy="1686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4782BE-59BB-7845-B85D-0108FB1BBB84}"/>
              </a:ext>
            </a:extLst>
          </p:cNvPr>
          <p:cNvSpPr txBox="1"/>
          <p:nvPr/>
        </p:nvSpPr>
        <p:spPr>
          <a:xfrm>
            <a:off x="2535796" y="1363509"/>
            <a:ext cx="683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Array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D08E19-32EA-9C47-8EC2-D4EED8CBCDB4}"/>
              </a:ext>
            </a:extLst>
          </p:cNvPr>
          <p:cNvSpPr txBox="1"/>
          <p:nvPr/>
        </p:nvSpPr>
        <p:spPr>
          <a:xfrm>
            <a:off x="5816246" y="1438579"/>
            <a:ext cx="114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STL vector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8929D4-1500-1047-9AC6-8DA5B6F3772A}"/>
              </a:ext>
            </a:extLst>
          </p:cNvPr>
          <p:cNvSpPr txBox="1"/>
          <p:nvPr/>
        </p:nvSpPr>
        <p:spPr>
          <a:xfrm>
            <a:off x="1629728" y="4094344"/>
            <a:ext cx="821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STL list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187DC-45E8-5143-A5C1-8D3433A4D19E}"/>
              </a:ext>
            </a:extLst>
          </p:cNvPr>
          <p:cNvSpPr/>
          <p:nvPr/>
        </p:nvSpPr>
        <p:spPr>
          <a:xfrm>
            <a:off x="0" y="651912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If you don’t know what “std::” means , see </a:t>
            </a:r>
            <a:r>
              <a:rPr lang="en-US" sz="1400" dirty="0">
                <a:hlinkClick r:id="rId6"/>
              </a:rPr>
              <a:t>this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3718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FD7E43-953E-B741-8606-BA01623EC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cards: add()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73E5A2-8BE3-E140-BC37-E7931E6DB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70" y="1934572"/>
            <a:ext cx="3531793" cy="1999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A482BB-5340-9C4A-8BCD-DB1B2E253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439" y="1934572"/>
            <a:ext cx="3897991" cy="20600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632653-91E2-3549-8665-9B4FFD56B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70" y="4585446"/>
            <a:ext cx="3937000" cy="213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52B375-8F68-7E4F-81E4-FA9A61054E31}"/>
              </a:ext>
            </a:extLst>
          </p:cNvPr>
          <p:cNvSpPr txBox="1"/>
          <p:nvPr/>
        </p:nvSpPr>
        <p:spPr>
          <a:xfrm>
            <a:off x="671756" y="1565240"/>
            <a:ext cx="683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Array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217FD4-DAC3-804D-AD79-6291A7A3BB40}"/>
              </a:ext>
            </a:extLst>
          </p:cNvPr>
          <p:cNvSpPr txBox="1"/>
          <p:nvPr/>
        </p:nvSpPr>
        <p:spPr>
          <a:xfrm>
            <a:off x="5042639" y="1565240"/>
            <a:ext cx="114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STL vector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AB313-CC63-464F-9D3A-27BE23D438E2}"/>
              </a:ext>
            </a:extLst>
          </p:cNvPr>
          <p:cNvSpPr txBox="1"/>
          <p:nvPr/>
        </p:nvSpPr>
        <p:spPr>
          <a:xfrm>
            <a:off x="867728" y="4216114"/>
            <a:ext cx="821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STL list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EDA5AE-A72E-3849-854A-117B2C46931C}"/>
              </a:ext>
            </a:extLst>
          </p:cNvPr>
          <p:cNvSpPr txBox="1"/>
          <p:nvPr/>
        </p:nvSpPr>
        <p:spPr>
          <a:xfrm>
            <a:off x="5316071" y="4363918"/>
            <a:ext cx="21085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applies to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remove(T *item)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contains(T *item)</a:t>
            </a:r>
          </a:p>
        </p:txBody>
      </p:sp>
    </p:spTree>
    <p:extLst>
      <p:ext uri="{BB962C8B-B14F-4D97-AF65-F5344CB8AC3E}">
        <p14:creationId xmlns:p14="http://schemas.microsoft.com/office/powerpoint/2010/main" val="121755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6D0C1C-9B7E-8249-84A8-E91A486DB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From testing (user) perspective: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58DCF1-89AA-5D45-8EA2-77C7A0D47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2FF63B-2DC1-4F41-9D65-3B738C7F4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872" y="2514600"/>
            <a:ext cx="3840256" cy="2838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B36C1C-5D50-9740-99DE-633AFFD9096C}"/>
              </a:ext>
            </a:extLst>
          </p:cNvPr>
          <p:cNvSpPr txBox="1"/>
          <p:nvPr/>
        </p:nvSpPr>
        <p:spPr>
          <a:xfrm>
            <a:off x="338250" y="5817811"/>
            <a:ext cx="6587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did we change in test for each storage type (array, vector, list?)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C05018-8354-7749-B333-CE05BF3DAECC}"/>
              </a:ext>
            </a:extLst>
          </p:cNvPr>
          <p:cNvSpPr txBox="1"/>
          <p:nvPr/>
        </p:nvSpPr>
        <p:spPr>
          <a:xfrm>
            <a:off x="659305" y="6301823"/>
            <a:ext cx="4468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highlight>
                  <a:srgbClr val="FFFF00"/>
                </a:highlight>
              </a:rPr>
              <a:t>Nothing!</a:t>
            </a:r>
            <a:r>
              <a:rPr lang="en-US" b="1" i="1" dirty="0"/>
              <a:t> All test codes are exactly the same!</a:t>
            </a:r>
          </a:p>
        </p:txBody>
      </p:sp>
    </p:spTree>
    <p:extLst>
      <p:ext uri="{BB962C8B-B14F-4D97-AF65-F5344CB8AC3E}">
        <p14:creationId xmlns:p14="http://schemas.microsoft.com/office/powerpoint/2010/main" val="18276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DBC9AF-C86B-A84F-83D2-66F5224B14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Copy constructor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6774F-47B4-054A-B083-1D521C3C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homework 1</a:t>
            </a:r>
          </a:p>
        </p:txBody>
      </p:sp>
    </p:spTree>
    <p:extLst>
      <p:ext uri="{BB962C8B-B14F-4D97-AF65-F5344CB8AC3E}">
        <p14:creationId xmlns:p14="http://schemas.microsoft.com/office/powerpoint/2010/main" val="1338922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5AB95D-E36E-544B-B40B-9DD7CC54C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Same interface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Different implementation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Same test code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Next up</a:t>
            </a:r>
          </a:p>
          <a:p>
            <a:pPr lvl="1"/>
            <a:r>
              <a:rPr lang="en-US" dirty="0"/>
              <a:t>Replace std::list with our own singly linked list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4AA0EA-5E1C-5342-B3FF-BB412184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A4E1ED-2C9C-4D4D-A0BF-C853F6B532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04"/>
          <a:stretch/>
        </p:blipFill>
        <p:spPr>
          <a:xfrm>
            <a:off x="5083615" y="3429000"/>
            <a:ext cx="3771900" cy="1686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81A3F7-1CA1-2749-8B59-DD90647D7003}"/>
              </a:ext>
            </a:extLst>
          </p:cNvPr>
          <p:cNvSpPr/>
          <p:nvPr/>
        </p:nvSpPr>
        <p:spPr>
          <a:xfrm>
            <a:off x="5504328" y="4455458"/>
            <a:ext cx="1676401" cy="26894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9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05B362-D4E3-5044-A5C0-A742EE69C6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5530" y="1548903"/>
            <a:ext cx="8196210" cy="1382993"/>
          </a:xfrm>
        </p:spPr>
        <p:txBody>
          <a:bodyPr/>
          <a:lstStyle/>
          <a:p>
            <a:r>
              <a:rPr lang="en-US" dirty="0"/>
              <a:t>The (modified) ADT Bag (C++ </a:t>
            </a:r>
            <a:r>
              <a:rPr lang="en-US" dirty="0" err="1"/>
              <a:t>ch</a:t>
            </a:r>
            <a:r>
              <a:rPr lang="en-US" dirty="0"/>
              <a:t> 1)</a:t>
            </a:r>
          </a:p>
          <a:p>
            <a:pPr lvl="1"/>
            <a:r>
              <a:rPr lang="en-US" b="0" dirty="0"/>
              <a:t>Interface</a:t>
            </a:r>
          </a:p>
          <a:p>
            <a:pPr lvl="1"/>
            <a:r>
              <a:rPr lang="en-US" b="0" dirty="0"/>
              <a:t>Implementation (storage option)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6FFCAB-F2B0-3748-A856-9751007FF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 Design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BA77136-CDFD-014E-B701-D05FF2464E4E}"/>
              </a:ext>
            </a:extLst>
          </p:cNvPr>
          <p:cNvSpPr txBox="1">
            <a:spLocks/>
          </p:cNvSpPr>
          <p:nvPr/>
        </p:nvSpPr>
        <p:spPr>
          <a:xfrm>
            <a:off x="659305" y="2722843"/>
            <a:ext cx="8196210" cy="213602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Storage option</a:t>
            </a:r>
          </a:p>
          <a:p>
            <a:pPr lvl="1"/>
            <a:r>
              <a:rPr lang="en-US" b="0" dirty="0"/>
              <a:t>Array based (C++ ch3)</a:t>
            </a:r>
          </a:p>
          <a:p>
            <a:pPr lvl="2"/>
            <a:r>
              <a:rPr lang="en-US" b="0" dirty="0"/>
              <a:t>C++ array (primitive array) , or</a:t>
            </a:r>
          </a:p>
          <a:p>
            <a:pPr lvl="2"/>
            <a:r>
              <a:rPr lang="en-US" b="0" dirty="0"/>
              <a:t>C++ Standard Template Library array(vector)</a:t>
            </a:r>
          </a:p>
          <a:p>
            <a:pPr lvl="1"/>
            <a:r>
              <a:rPr lang="en-US" b="0" dirty="0"/>
              <a:t>List Based (C++ ch4)</a:t>
            </a:r>
          </a:p>
          <a:p>
            <a:pPr lvl="2"/>
            <a:r>
              <a:rPr lang="en-US" b="0" dirty="0"/>
              <a:t>C++ Standard Template Library array(list), or</a:t>
            </a:r>
          </a:p>
          <a:p>
            <a:pPr lvl="2"/>
            <a:r>
              <a:rPr lang="en-US" b="0" dirty="0"/>
              <a:t>Our own singly linked list (SLL)</a:t>
            </a:r>
            <a:endParaRPr lang="en-US" b="0" i="1" dirty="0">
              <a:solidFill>
                <a:srgbClr val="00B050"/>
              </a:solidFill>
            </a:endParaRPr>
          </a:p>
          <a:p>
            <a:pPr lvl="1"/>
            <a:endParaRPr lang="en-US" dirty="0"/>
          </a:p>
          <a:p>
            <a:pPr marL="457200" lvl="1" indent="0">
              <a:buFont typeface="Arial"/>
              <a:buNone/>
            </a:pP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63C97B5-BC45-C94A-9CF5-7A6227B607A4}"/>
              </a:ext>
            </a:extLst>
          </p:cNvPr>
          <p:cNvSpPr txBox="1">
            <a:spLocks/>
          </p:cNvSpPr>
          <p:nvPr/>
        </p:nvSpPr>
        <p:spPr>
          <a:xfrm>
            <a:off x="671756" y="5309097"/>
            <a:ext cx="8196210" cy="141885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And once we have our own SLL </a:t>
            </a:r>
          </a:p>
          <a:p>
            <a:pPr lvl="1"/>
            <a:r>
              <a:rPr lang="en-US" sz="1800" b="0" dirty="0">
                <a:solidFill>
                  <a:schemeClr val="bg2">
                    <a:lumMod val="65000"/>
                  </a:schemeClr>
                </a:solidFill>
              </a:rPr>
              <a:t>Stack</a:t>
            </a:r>
          </a:p>
          <a:p>
            <a:pPr lvl="1"/>
            <a:r>
              <a:rPr lang="en-US" sz="1800" b="0" dirty="0">
                <a:solidFill>
                  <a:schemeClr val="bg2">
                    <a:lumMod val="65000"/>
                  </a:schemeClr>
                </a:solidFill>
              </a:rPr>
              <a:t>Queue</a:t>
            </a:r>
          </a:p>
          <a:p>
            <a:pPr lvl="1"/>
            <a:r>
              <a:rPr lang="en-US" sz="1800" b="0" i="1" dirty="0">
                <a:solidFill>
                  <a:schemeClr val="bg2">
                    <a:lumMod val="65000"/>
                  </a:schemeClr>
                </a:solidFill>
              </a:rPr>
              <a:t>… next week</a:t>
            </a:r>
          </a:p>
          <a:p>
            <a:pPr lvl="1"/>
            <a:endParaRPr lang="en-US" b="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E64332-876C-F64F-B8F8-D6BFFE6C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Copy Constructor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C42AB6-F926-214B-A950-0892309C2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88" y="1788381"/>
            <a:ext cx="4075823" cy="446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12FD81-D666-914E-81B7-572C7AD5C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191" y="1788380"/>
            <a:ext cx="4077325" cy="4460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6AF587-9CF2-D146-A912-831D71EA647E}"/>
              </a:ext>
            </a:extLst>
          </p:cNvPr>
          <p:cNvSpPr/>
          <p:nvPr/>
        </p:nvSpPr>
        <p:spPr>
          <a:xfrm>
            <a:off x="421341" y="3899647"/>
            <a:ext cx="3827930" cy="101301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71E42B-50A7-3C4F-86D8-419FA27F44A9}"/>
              </a:ext>
            </a:extLst>
          </p:cNvPr>
          <p:cNvCxnSpPr>
            <a:cxnSpLocks/>
          </p:cNvCxnSpPr>
          <p:nvPr/>
        </p:nvCxnSpPr>
        <p:spPr>
          <a:xfrm>
            <a:off x="5921990" y="2250141"/>
            <a:ext cx="622245" cy="92336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A1FFCA-1085-7946-8D56-940BE335B3AD}"/>
              </a:ext>
            </a:extLst>
          </p:cNvPr>
          <p:cNvCxnSpPr>
            <a:cxnSpLocks/>
          </p:cNvCxnSpPr>
          <p:nvPr/>
        </p:nvCxnSpPr>
        <p:spPr>
          <a:xfrm>
            <a:off x="6615953" y="3429000"/>
            <a:ext cx="251013" cy="90592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A7CBCD3-DE72-EB4E-98EA-D03F361C8730}"/>
              </a:ext>
            </a:extLst>
          </p:cNvPr>
          <p:cNvSpPr txBox="1"/>
          <p:nvPr/>
        </p:nvSpPr>
        <p:spPr>
          <a:xfrm>
            <a:off x="6816853" y="3591870"/>
            <a:ext cx="19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What’s being passed in?</a:t>
            </a:r>
          </a:p>
        </p:txBody>
      </p:sp>
    </p:spTree>
    <p:extLst>
      <p:ext uri="{BB962C8B-B14F-4D97-AF65-F5344CB8AC3E}">
        <p14:creationId xmlns:p14="http://schemas.microsoft.com/office/powerpoint/2010/main" val="58529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E64332-876C-F64F-B8F8-D6BFFE6C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Copy Constructor 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7FA7B36A-6779-8349-A738-B80851E1B6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6854" y="1516469"/>
            <a:ext cx="8196210" cy="1226732"/>
          </a:xfrm>
        </p:spPr>
        <p:txBody>
          <a:bodyPr/>
          <a:lstStyle/>
          <a:p>
            <a:r>
              <a:rPr lang="en-US" b="0" dirty="0"/>
              <a:t>The </a:t>
            </a:r>
            <a:r>
              <a:rPr lang="en-US" dirty="0"/>
              <a:t>copy constructor</a:t>
            </a:r>
            <a:r>
              <a:rPr lang="en-US" b="0" dirty="0"/>
              <a:t>: </a:t>
            </a:r>
          </a:p>
          <a:p>
            <a:pPr lvl="1"/>
            <a:r>
              <a:rPr lang="en-US" b="0" dirty="0"/>
              <a:t>creates an object</a:t>
            </a:r>
          </a:p>
          <a:p>
            <a:pPr lvl="1"/>
            <a:r>
              <a:rPr lang="en-US" b="0" dirty="0"/>
              <a:t>initializing it with another object of the same class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8BC3C3F-107C-BB4E-A042-8741E6535EFA}"/>
              </a:ext>
            </a:extLst>
          </p:cNvPr>
          <p:cNvSpPr txBox="1">
            <a:spLocks/>
          </p:cNvSpPr>
          <p:nvPr/>
        </p:nvSpPr>
        <p:spPr>
          <a:xfrm>
            <a:off x="646854" y="2353502"/>
            <a:ext cx="8497146" cy="168203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0" dirty="0"/>
          </a:p>
          <a:p>
            <a:r>
              <a:rPr lang="en-US" dirty="0"/>
              <a:t>Okay, but what if a copy constructor is not defined in a class?</a:t>
            </a:r>
          </a:p>
          <a:p>
            <a:pPr lvl="1"/>
            <a:r>
              <a:rPr lang="en-US" b="0" dirty="0"/>
              <a:t>the compiler itself </a:t>
            </a:r>
            <a:r>
              <a:rPr lang="en-US" b="0" dirty="0">
                <a:hlinkClick r:id="rId2"/>
              </a:rPr>
              <a:t>defines one implicitly </a:t>
            </a:r>
            <a:endParaRPr lang="en-US" b="0" dirty="0"/>
          </a:p>
          <a:p>
            <a:pPr lvl="1"/>
            <a:endParaRPr lang="en-US" b="0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813BAB70-5A65-6F4A-A120-90828BC20352}"/>
              </a:ext>
            </a:extLst>
          </p:cNvPr>
          <p:cNvSpPr txBox="1">
            <a:spLocks/>
          </p:cNvSpPr>
          <p:nvPr/>
        </p:nvSpPr>
        <p:spPr>
          <a:xfrm>
            <a:off x="671756" y="3429000"/>
            <a:ext cx="8196210" cy="17083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b="0" dirty="0"/>
          </a:p>
          <a:p>
            <a:r>
              <a:rPr lang="en-US" dirty="0"/>
              <a:t>Okay, but what if the class has pointer variables and has some dynamic memory allocations?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60AF70-F3FE-C444-A3CA-78751FDBE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075" y="571570"/>
            <a:ext cx="2488309" cy="13603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1895E2-28A2-CA43-B6E9-73FB1D5CB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046" y="4306236"/>
            <a:ext cx="2675822" cy="1132663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40F70F9-048C-7749-BE39-37051B5B51A1}"/>
              </a:ext>
            </a:extLst>
          </p:cNvPr>
          <p:cNvSpPr/>
          <p:nvPr/>
        </p:nvSpPr>
        <p:spPr>
          <a:xfrm>
            <a:off x="887506" y="4871242"/>
            <a:ext cx="1775012" cy="83371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Array1.data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32AE059-5FEE-934E-9FFB-7A6D913EBBD9}"/>
              </a:ext>
            </a:extLst>
          </p:cNvPr>
          <p:cNvSpPr/>
          <p:nvPr/>
        </p:nvSpPr>
        <p:spPr>
          <a:xfrm>
            <a:off x="887506" y="5927815"/>
            <a:ext cx="1775012" cy="83371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Array1.data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BE24E78-0D3F-CE46-9F66-D46B4741F8AE}"/>
              </a:ext>
            </a:extLst>
          </p:cNvPr>
          <p:cNvSpPr/>
          <p:nvPr/>
        </p:nvSpPr>
        <p:spPr>
          <a:xfrm>
            <a:off x="3552276" y="5102713"/>
            <a:ext cx="1775012" cy="37077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Data[]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622B36-BA0B-9C48-B47D-370C4B0ED29F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366682" y="5288100"/>
            <a:ext cx="1185594" cy="17293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E7B287-0A3A-7545-973E-E1E5365A7029}"/>
              </a:ext>
            </a:extLst>
          </p:cNvPr>
          <p:cNvCxnSpPr>
            <a:cxnSpLocks/>
          </p:cNvCxnSpPr>
          <p:nvPr/>
        </p:nvCxnSpPr>
        <p:spPr>
          <a:xfrm flipV="1">
            <a:off x="2366682" y="5528249"/>
            <a:ext cx="1185594" cy="81642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43BB284-D319-8F45-BB58-F79CB501DD45}"/>
              </a:ext>
            </a:extLst>
          </p:cNvPr>
          <p:cNvSpPr txBox="1"/>
          <p:nvPr/>
        </p:nvSpPr>
        <p:spPr>
          <a:xfrm rot="20613133">
            <a:off x="3866714" y="5964154"/>
            <a:ext cx="1590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Shallow copy!!</a:t>
            </a:r>
          </a:p>
        </p:txBody>
      </p:sp>
    </p:spTree>
    <p:extLst>
      <p:ext uri="{BB962C8B-B14F-4D97-AF65-F5344CB8AC3E}">
        <p14:creationId xmlns:p14="http://schemas.microsoft.com/office/powerpoint/2010/main" val="11895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  <p:bldP spid="9" grpId="0"/>
      <p:bldP spid="13" grpId="0" animBg="1"/>
      <p:bldP spid="14" grpId="0" animBg="1"/>
      <p:bldP spid="15" grpId="0" animBg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2A6E1B-59AB-F548-8A82-F49EABCDDD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sz="1800" dirty="0"/>
          </a:p>
          <a:p>
            <a:r>
              <a:rPr lang="en-US" sz="1800" dirty="0"/>
              <a:t>Shallow copy: copy the pointer variable only</a:t>
            </a:r>
          </a:p>
          <a:p>
            <a:endParaRPr lang="en-US" sz="1800" dirty="0"/>
          </a:p>
          <a:p>
            <a:r>
              <a:rPr lang="en-US" sz="1800" dirty="0"/>
              <a:t>Deep copy: copy what’s being pointed</a:t>
            </a:r>
          </a:p>
          <a:p>
            <a:endParaRPr lang="en-US" sz="1800" dirty="0"/>
          </a:p>
          <a:p>
            <a:r>
              <a:rPr lang="en-US" sz="1800" dirty="0"/>
              <a:t>See </a:t>
            </a:r>
            <a:r>
              <a:rPr lang="en-US" sz="1800" dirty="0">
                <a:hlinkClick r:id="rId2"/>
              </a:rPr>
              <a:t>https://www.cs.utexas.edu/~scottm/cs307/handouts/deepCopying.htm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This will be in quiz/exam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951D85-F496-0F4A-AC0C-F481888F2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copy vs Deep copy</a:t>
            </a:r>
          </a:p>
        </p:txBody>
      </p:sp>
    </p:spTree>
    <p:extLst>
      <p:ext uri="{BB962C8B-B14F-4D97-AF65-F5344CB8AC3E}">
        <p14:creationId xmlns:p14="http://schemas.microsoft.com/office/powerpoint/2010/main" val="1301666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DBC9AF-C86B-A84F-83D2-66F5224B14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028513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b="0" dirty="0"/>
              <a:t>A powerful set of </a:t>
            </a:r>
            <a:r>
              <a:rPr lang="en-US" dirty="0">
                <a:highlight>
                  <a:srgbClr val="FFFF00"/>
                </a:highlight>
              </a:rPr>
              <a:t>C++ template classes</a:t>
            </a:r>
            <a:r>
              <a:rPr lang="en-US" b="0" dirty="0"/>
              <a:t> </a:t>
            </a:r>
          </a:p>
          <a:p>
            <a:endParaRPr lang="en-US" sz="700" b="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6774F-47B4-054A-B083-1D521C3C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Standard Template Library</a:t>
            </a:r>
          </a:p>
        </p:txBody>
      </p:sp>
    </p:spTree>
    <p:extLst>
      <p:ext uri="{BB962C8B-B14F-4D97-AF65-F5344CB8AC3E}">
        <p14:creationId xmlns:p14="http://schemas.microsoft.com/office/powerpoint/2010/main" val="3340560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DBC9AF-C86B-A84F-83D2-66F5224B14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028513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b="0" dirty="0"/>
              <a:t>A powerful set of </a:t>
            </a:r>
            <a:r>
              <a:rPr lang="en-US" dirty="0">
                <a:highlight>
                  <a:srgbClr val="FFFF00"/>
                </a:highlight>
              </a:rPr>
              <a:t>C++ template classes</a:t>
            </a:r>
            <a:r>
              <a:rPr lang="en-US" b="0" dirty="0"/>
              <a:t> </a:t>
            </a:r>
          </a:p>
          <a:p>
            <a:endParaRPr lang="en-US" sz="700" b="0" dirty="0"/>
          </a:p>
          <a:p>
            <a:r>
              <a:rPr lang="en-US" b="0" dirty="0"/>
              <a:t>Provide general-purpose classes and functions with templates that implement many </a:t>
            </a:r>
            <a:r>
              <a:rPr lang="en-US" dirty="0">
                <a:highlight>
                  <a:srgbClr val="FFFF00"/>
                </a:highlight>
              </a:rPr>
              <a:t>popular algorithms </a:t>
            </a:r>
            <a:r>
              <a:rPr lang="en-US" b="0" dirty="0"/>
              <a:t>and </a:t>
            </a:r>
            <a:r>
              <a:rPr lang="en-US" dirty="0">
                <a:highlight>
                  <a:srgbClr val="FFFF00"/>
                </a:highlight>
              </a:rPr>
              <a:t>data structures </a:t>
            </a:r>
            <a:r>
              <a:rPr lang="en-US" b="0" dirty="0"/>
              <a:t>like vectors, lists, queues, and stacks.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6774F-47B4-054A-B083-1D521C3C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Standard Template Library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A8026-5DF6-954B-991B-9FBE4D6CE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636" y="3429000"/>
            <a:ext cx="5639035" cy="3070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51F692-944E-5A41-9A88-376D0D1C7BB8}"/>
              </a:ext>
            </a:extLst>
          </p:cNvPr>
          <p:cNvSpPr/>
          <p:nvPr/>
        </p:nvSpPr>
        <p:spPr>
          <a:xfrm>
            <a:off x="1694329" y="6499514"/>
            <a:ext cx="398033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https://www.tutorialspoint.com/cplusplus/cpp_stl_tutorial.htm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5594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D4EA45-156E-7248-9472-340E43BA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5" y="-372560"/>
            <a:ext cx="8183759" cy="991998"/>
          </a:xfrm>
        </p:spPr>
        <p:txBody>
          <a:bodyPr/>
          <a:lstStyle/>
          <a:p>
            <a:r>
              <a:rPr lang="en-US" dirty="0"/>
              <a:t>C++ Standard Template Library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E182A-DAE4-474E-B231-6132AC4EB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518" y="784411"/>
            <a:ext cx="3837345" cy="586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895172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5905</TotalTime>
  <Words>837</Words>
  <Application>Microsoft Macintosh PowerPoint</Application>
  <PresentationFormat>On-screen Show (4:3)</PresentationFormat>
  <Paragraphs>202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Menlo</vt:lpstr>
      <vt:lpstr>Custom Design</vt:lpstr>
      <vt:lpstr>1_Custom Design</vt:lpstr>
      <vt:lpstr>CSS342 Data Structures, Algorithms, and Discrete Mathematics (I)</vt:lpstr>
      <vt:lpstr>Goals by the end of this week (10/15, 10/17)</vt:lpstr>
      <vt:lpstr>Notes on homework 1</vt:lpstr>
      <vt:lpstr>More on Copy Constructor </vt:lpstr>
      <vt:lpstr>More on Copy Constructor </vt:lpstr>
      <vt:lpstr>Shallow copy vs Deep copy</vt:lpstr>
      <vt:lpstr>C++ Standard Template Library</vt:lpstr>
      <vt:lpstr>C++ Standard Template Library</vt:lpstr>
      <vt:lpstr>C++ Standard Template Library</vt:lpstr>
      <vt:lpstr>CMake &amp; Googletest</vt:lpstr>
      <vt:lpstr>CMake</vt:lpstr>
      <vt:lpstr>Googletest</vt:lpstr>
      <vt:lpstr>Googletest as our Testing Infrastructure</vt:lpstr>
      <vt:lpstr>Exercise 1</vt:lpstr>
      <vt:lpstr>Exercise 1</vt:lpstr>
      <vt:lpstr>Exercise 2</vt:lpstr>
      <vt:lpstr>Exercise 2</vt:lpstr>
      <vt:lpstr>Abstract Data Type Design</vt:lpstr>
      <vt:lpstr>The (modified) ADT Bag (C++ ch 1)</vt:lpstr>
      <vt:lpstr>ADT Bag : cards</vt:lpstr>
      <vt:lpstr>A bag of cards</vt:lpstr>
      <vt:lpstr>A bag of cards</vt:lpstr>
      <vt:lpstr>A bag of cards</vt:lpstr>
      <vt:lpstr>A bag of cards</vt:lpstr>
      <vt:lpstr>A bag of cards</vt:lpstr>
      <vt:lpstr>A bag of cards</vt:lpstr>
      <vt:lpstr>A bag of cards</vt:lpstr>
      <vt:lpstr>A bag of cards: add()</vt:lpstr>
      <vt:lpstr>A bag of cards</vt:lpstr>
      <vt:lpstr>A bag of cards</vt:lpstr>
      <vt:lpstr>Abstract Data Type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305</cp:revision>
  <cp:lastPrinted>2016-02-10T20:19:12Z</cp:lastPrinted>
  <dcterms:created xsi:type="dcterms:W3CDTF">2014-10-14T00:51:43Z</dcterms:created>
  <dcterms:modified xsi:type="dcterms:W3CDTF">2019-10-16T01:24:44Z</dcterms:modified>
</cp:coreProperties>
</file>